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  <p:sldMasterId id="2147483720" r:id="rId2"/>
  </p:sldMasterIdLst>
  <p:handoutMasterIdLst>
    <p:handoutMasterId r:id="rId65"/>
  </p:handoutMasterIdLst>
  <p:sldIdLst>
    <p:sldId id="256" r:id="rId3"/>
    <p:sldId id="258" r:id="rId4"/>
    <p:sldId id="260" r:id="rId5"/>
    <p:sldId id="269" r:id="rId6"/>
    <p:sldId id="264" r:id="rId7"/>
    <p:sldId id="280" r:id="rId8"/>
    <p:sldId id="265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333" r:id="rId20"/>
    <p:sldId id="334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09" r:id="rId48"/>
    <p:sldId id="310" r:id="rId49"/>
    <p:sldId id="311" r:id="rId50"/>
    <p:sldId id="312" r:id="rId51"/>
    <p:sldId id="314" r:id="rId52"/>
    <p:sldId id="313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259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Broniecki" initials="PB" lastIdx="1" clrIdx="0">
    <p:extLst>
      <p:ext uri="{19B8F6BF-5375-455C-9EA6-DF929625EA0E}">
        <p15:presenceInfo xmlns:p15="http://schemas.microsoft.com/office/powerpoint/2012/main" userId="9a8a558bfaf291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C8"/>
    <a:srgbClr val="5B6770"/>
    <a:srgbClr val="081F2C"/>
    <a:srgbClr val="FF0098"/>
    <a:srgbClr val="DD4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8"/>
    <p:restoredTop sz="94681"/>
  </p:normalViewPr>
  <p:slideViewPr>
    <p:cSldViewPr snapToGrid="0" snapToObjects="1">
      <p:cViewPr varScale="1">
        <p:scale>
          <a:sx n="86" d="100"/>
          <a:sy n="86" d="100"/>
        </p:scale>
        <p:origin x="123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01E4F-0EFB-4456-B84F-C2CB201107B9}" type="datetimeFigureOut">
              <a:rPr lang="en-GB" smtClean="0"/>
              <a:t>20/09/2019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40283-FD0B-478C-A96C-6E5EB0BFF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70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12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02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E15B8-75CC-9241-8F3D-4B329F4B1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07"/>
            <a:ext cx="9144000" cy="68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58993-7176-7349-81F7-DB725B7A44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607"/>
            <a:ext cx="9144000" cy="68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aura.brookes@essex.ac.u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src-blg.github.io/ml10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gilpress/2016/03/23/data-preparation-most-time-consuming-least-enjoyable-data-science-task-survey-says/#4a79a76c7f75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mailto:BLGDataResearch@essex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8AE4-29B2-0D4C-9C87-4F375D81345C}"/>
              </a:ext>
            </a:extLst>
          </p:cNvPr>
          <p:cNvSpPr txBox="1">
            <a:spLocks/>
          </p:cNvSpPr>
          <p:nvPr/>
        </p:nvSpPr>
        <p:spPr>
          <a:xfrm>
            <a:off x="540672" y="1294278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98"/>
                </a:solidFill>
                <a:latin typeface="Museo 500" panose="02000000000000000000" pitchFamily="2" charset="77"/>
              </a:rPr>
              <a:t>Introduction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104608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Unsupervised learning (no outcome measurement)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outcome variable, just a set of predictors (features) measured on a set of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 groups or clusters, were observations are similar within groups but differences across groups are large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Difficult to assess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Sometimes used as a pre-processing step for supervised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Often used when working with textual data, e.g. to uncover topics in legislative speech</a:t>
            </a: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Philosophy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important to understand the ideas behind various techniques, in order to know how and when to use them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need to understand the simpler methods first, in order to grasp the more sophisticated ones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important to be able to accurately assess the performance of a method (simpler methods are often competitive and there is no one best method for all problems)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you are interested in learning whether a specific intervention has its intended effect, you need a causal inference class</a:t>
            </a: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1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The Netflix prize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Competition started in Oct 2006. Training data is ratings for 18,000 moves by 400,000 Netflix customers and each rating is between 1 (worst) and 5 (best)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 data is very sparse – about 98% missing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Objective: Predict the rating for a set of 1 million customer-movie pairs that are missing in the training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Netflix’s original algorithm achieved a root MSE of 0.953. The first team to achieve a 10% improvement wins $1,000,000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this a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</a:t>
            </a: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an </a:t>
            </a:r>
            <a:r>
              <a:rPr lang="en-US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</a:t>
            </a:r>
            <a:r>
              <a:rPr lang="en-US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problem?</a:t>
            </a: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Statistical learning v. machine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arose as a subfield of artificial intelligence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learning arose as a subfield of statistics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Much overlap – both fields focus on supervised and unsupervised problems: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has a greater emphasis on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large scale</a:t>
            </a: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applications and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</a:t>
            </a: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accuracy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learning emphasises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</a:t>
            </a: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their interpretability,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precision</a:t>
            </a: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uncertainty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 time, the differences became less and less pronounced and machine learning has emerged as the general label</a:t>
            </a:r>
            <a:endParaRPr lang="en-GB" sz="18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1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Prediction v. explaining relationships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causal inference problem is where we want to learn about the effect that </a:t>
            </a: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exerts on </a:t>
            </a: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E.g.: Do stop and searches reduce knife crime?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 problem is where we want to predict an outcome as accurately as possible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E.g.: Does a patient have cancer or not?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a prediction problem, we do not necessarily need to establish causal relationships. However a truly causal model with always be a good predictive model (e.g. in weather forecasts all error comes from inaccurate measurement)</a:t>
            </a:r>
            <a:endParaRPr lang="en-GB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4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Assessing model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671" y="1544714"/>
                <a:ext cx="8026279" cy="423456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order to be able to select the best approach for a specific problem, we need to evaluate performance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more dissimilar our prediction from the real outcome, the worse our performance but how do we assess that difference -&gt; what is our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can look at the mean squared error: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𝑀𝑆𝐸</m:t>
                      </m:r>
                      <m:r>
                        <a:rPr lang="en-GB" sz="16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determine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on the training data and then generate the MSE on the test data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71" y="1544714"/>
                <a:ext cx="8026279" cy="4234561"/>
              </a:xfrm>
              <a:prstGeom prst="rect">
                <a:avLst/>
              </a:prstGeom>
              <a:blipFill>
                <a:blip r:embed="rId2"/>
                <a:stretch>
                  <a:fillRect l="-304" r="-1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47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Variance-Bias Tradeoff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choose models based on training MSE, we end up with bad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problem is known as over-fitting: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D35A9-9706-4985-AA5B-01FBE36D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2" y="1620908"/>
            <a:ext cx="7409338" cy="4136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501097" y="5711754"/>
            <a:ext cx="329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22-24</a:t>
            </a:r>
          </a:p>
        </p:txBody>
      </p:sp>
    </p:spTree>
    <p:extLst>
      <p:ext uri="{BB962C8B-B14F-4D97-AF65-F5344CB8AC3E}">
        <p14:creationId xmlns:p14="http://schemas.microsoft.com/office/powerpoint/2010/main" val="422603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Variance-Bias Tradeoff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Test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𝑀𝑆𝐸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𝑉𝑎𝑟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14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GB" sz="14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GB" sz="14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+[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𝐵𝑖𝑎𝑠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14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GB" sz="14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GB" sz="14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GB" sz="14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GB" sz="14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]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𝑉𝑎𝑟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sz="14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en-GB" sz="14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V-B trade-off exists because there are two opposite principles at work: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Bias: As the model becomes less complex, bias increases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Variance: As the model becomes more complex, variance increases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  <a:blipFill>
                <a:blip r:embed="rId2"/>
                <a:stretch>
                  <a:fillRect l="-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36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4D512-B8F9-4D15-97C7-47A96971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91" y="2390011"/>
            <a:ext cx="6951216" cy="32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6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Variance-Bias Tradeoff 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050525" y="5120737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Hastie et al. 2008: 220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DC377-9001-4530-B8AA-66F642CB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98" y="807868"/>
            <a:ext cx="6223245" cy="4143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7294E-BBC2-4AD6-B507-CF382DDDB74B}"/>
              </a:ext>
            </a:extLst>
          </p:cNvPr>
          <p:cNvSpPr txBox="1"/>
          <p:nvPr/>
        </p:nvSpPr>
        <p:spPr>
          <a:xfrm>
            <a:off x="798990" y="5029886"/>
            <a:ext cx="299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 = test error</a:t>
            </a:r>
            <a:r>
              <a:rPr lang="en-GB" sz="1600" dirty="0">
                <a:latin typeface="Verdana" panose="020B0604030504040204" pitchFamily="34" charset="0"/>
                <a:ea typeface="Verdana" panose="020B0604030504040204" pitchFamily="34" charset="0"/>
              </a:rPr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 =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1969924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Linear models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2C029-FE85-49B2-8ECD-1828DBDA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7" y="1014900"/>
            <a:ext cx="7902625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1804-522E-3D44-A66C-DB474A0ABEBE}"/>
              </a:ext>
            </a:extLst>
          </p:cNvPr>
          <p:cNvSpPr txBox="1">
            <a:spLocks/>
          </p:cNvSpPr>
          <p:nvPr/>
        </p:nvSpPr>
        <p:spPr>
          <a:xfrm>
            <a:off x="540672" y="1294278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Cutting-edge training delivered by leading experts in the field of data analytics brought to you by the Business and Local Government Data Research Centre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B5A615-EF9A-1A49-B444-F25EED41C89A}"/>
              </a:ext>
            </a:extLst>
          </p:cNvPr>
          <p:cNvSpPr txBox="1">
            <a:spLocks/>
          </p:cNvSpPr>
          <p:nvPr/>
        </p:nvSpPr>
        <p:spPr>
          <a:xfrm>
            <a:off x="540672" y="3063124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Enhancing knowledge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Empowering society</a:t>
            </a: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Offering grant funded data analytics research projects, training, events, webinars and data consultation services. </a:t>
            </a: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find out more please contact </a:t>
            </a:r>
            <a:r>
              <a:rPr lang="en-US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Laura.brookes@essex.ac.uk</a:t>
            </a:r>
            <a:r>
              <a:rPr lang="en-US" sz="14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063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When </a:t>
                </a:r>
                <a:r>
                  <a:rPr lang="en-GB" sz="18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Y</a:t>
                </a: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is not continuous but qualitative, we face a classification problem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goal is to predict the correct class of an observation based on context information </a:t>
                </a:r>
                <a:r>
                  <a:rPr lang="en-GB" sz="18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asses the quality of classification via the error rate:</a:t>
                </a:r>
                <a:endParaRPr lang="en-GB" sz="1800" b="0" i="1" dirty="0">
                  <a:solidFill>
                    <a:srgbClr val="5B6770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𝐸𝑟𝑟𝑜𝑟</m:t>
                      </m:r>
                      <m:r>
                        <a:rPr lang="en-GB" sz="18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GB" sz="18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𝑟𝑎𝑡𝑒</m:t>
                      </m:r>
                      <m:r>
                        <a:rPr lang="en-GB" sz="18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GB" sz="18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𝐼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800" b="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prefer the classification that minimises the error rate in the test set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  <a:blipFill>
                <a:blip r:embed="rId2"/>
                <a:stretch>
                  <a:fillRect l="-456" r="-1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57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502637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69129-FF3D-4827-BDEB-5BD491F4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31" y="797797"/>
            <a:ext cx="5835172" cy="483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Classification with K Nearest Neighbor (KNN)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2E5E9B7-FB47-4971-81D7-01A475456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With KNN we look at the K closest observations and base our classification on them</a:t>
                </a:r>
              </a:p>
              <a:p>
                <a:pPr marL="3429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assign the class for which this quantity is largest: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𝑌</m:t>
                          </m:r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</m:t>
                          </m:r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</m:t>
                          </m:r>
                        </m:e>
                      </m:d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𝑋</m:t>
                      </m:r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GB" sz="14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14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14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42E5E9B7-FB47-4971-81D7-01A475456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29" y="886176"/>
                <a:ext cx="8026279" cy="4234561"/>
              </a:xfrm>
              <a:prstGeom prst="rect">
                <a:avLst/>
              </a:prstGeom>
              <a:blipFill>
                <a:blip r:embed="rId2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6FEC77-B0C3-4EC2-8D55-42CC67DB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21" y="2654423"/>
            <a:ext cx="5611066" cy="29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Classification with KNN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41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E5E9B7-FB47-4971-81D7-01A4754562CA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choice of </a:t>
            </a:r>
            <a:r>
              <a:rPr lang="en-GB" sz="16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matters:</a:t>
            </a:r>
            <a:endParaRPr lang="en-GB" sz="1400" i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GB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8D937-11F0-4F1B-8AA2-F429180E4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4" y="1477274"/>
            <a:ext cx="7928754" cy="41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KNN and the variance-bias tradeoff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01769-73F8-42C0-BCD7-8A07C9C1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35" y="1046577"/>
            <a:ext cx="6652704" cy="44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Cross-validation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625385" y="5633062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42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Without having new data, we can split the data we have into training and test data – this called re-sampling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Re-sampling is computationally expensive </a:t>
            </a:r>
            <a:endParaRPr lang="en-GB" sz="4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Cross-validation methods: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set approach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Leave-one-out cross-validation (LOOCV)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353252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Validation set approach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554364" y="5465914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177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318729" y="886176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1: Split data in training and test sets at random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2: Pick the optimal model in the training 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3: Determine its performance on the test set</a:t>
            </a:r>
            <a:endParaRPr lang="en-GB" sz="4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2BE14-CDC0-4C14-B535-9D8F842D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6" y="2990887"/>
            <a:ext cx="74295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Auto Example (James et al., chapter 3)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318729" y="806277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 mpg with horsepower. But: How complex is the relationship?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FFD89-6996-412D-BF41-902E2095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4" y="1317476"/>
            <a:ext cx="7279688" cy="44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How many polynomials should we use?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3A25-458E-43F1-BBEC-83120D70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82" y="981786"/>
            <a:ext cx="8086308" cy="471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5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Validation set approach applied to Auto data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6191806" y="4209365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178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683146" y="4101483"/>
            <a:ext cx="7777707" cy="17666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approach: highly variable results (right plot)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 approach may tend to over-estimate test error due to small size of the training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B24E0-3EAE-4B60-BB18-2FA8FB5BB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3" y="923375"/>
            <a:ext cx="7945271" cy="31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2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378AE4-29B2-0D4C-9C87-4F375D81345C}"/>
              </a:ext>
            </a:extLst>
          </p:cNvPr>
          <p:cNvSpPr txBox="1">
            <a:spLocks/>
          </p:cNvSpPr>
          <p:nvPr/>
        </p:nvSpPr>
        <p:spPr>
          <a:xfrm>
            <a:off x="693072" y="1446678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98"/>
                </a:solidFill>
                <a:latin typeface="Museo 500" panose="02000000000000000000" pitchFamily="2" charset="77"/>
              </a:rPr>
              <a:t>Agenda </a:t>
            </a:r>
          </a:p>
          <a:p>
            <a:endParaRPr lang="en-US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9C50D2-F20A-4EDA-9C18-6422E336628C}"/>
              </a:ext>
            </a:extLst>
          </p:cNvPr>
          <p:cNvSpPr txBox="1">
            <a:spLocks/>
          </p:cNvSpPr>
          <p:nvPr/>
        </p:nvSpPr>
        <p:spPr>
          <a:xfrm>
            <a:off x="540672" y="2082492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Data Science?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Cross-validation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Subset selection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Non-linear models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Tree-based methods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11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LOOCV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Validation set approach had 2 disadvantages: (1) the error rate is highly variable and (2) a large part of the data is not used in training (fitting) the model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Alternative approach: Leave-one-out cross-validation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Leave out 1 observation and estimate model, assess the error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180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𝑀𝑆</m:t>
                        </m:r>
                        <m:sSub>
                          <m:sSubPr>
                            <m:ctrlPr>
                              <a:rPr lang="en-GB" sz="1800" i="1" dirty="0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GB" sz="1800" b="0" i="1" dirty="0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b="0" i="1" dirty="0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GB" sz="1800" b="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Average over all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steps,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𝐶𝑉</m:t>
                    </m:r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 </m:t>
                    </m:r>
                    <m:f>
                      <m:fPr>
                        <m:ctrlP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den>
                    </m:f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𝑀𝑆</m:t>
                        </m:r>
                        <m:sSub>
                          <m:sSubPr>
                            <m:ctrlPr>
                              <a:rPr lang="en-GB" sz="18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470" r="-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9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LOOCV 2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59E33-1F78-4336-B25D-9D462380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895228"/>
            <a:ext cx="7972425" cy="4314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08B68-73E1-44E6-A249-792A60521FAF}"/>
              </a:ext>
            </a:extLst>
          </p:cNvPr>
          <p:cNvSpPr txBox="1"/>
          <p:nvPr/>
        </p:nvSpPr>
        <p:spPr>
          <a:xfrm>
            <a:off x="6404870" y="5416728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179</a:t>
            </a:r>
          </a:p>
        </p:txBody>
      </p:sp>
    </p:spTree>
    <p:extLst>
      <p:ext uri="{BB962C8B-B14F-4D97-AF65-F5344CB8AC3E}">
        <p14:creationId xmlns:p14="http://schemas.microsoft.com/office/powerpoint/2010/main" val="4075439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LOOCV 3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Advantages: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Less bias than validation set approach – will not over-estimate the test error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MSE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of 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LOOCV 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does not vary over several attempts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Disadvantage: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Model needs to be estimated as many times as we have observations in the dataset, i.e.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times.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However for LS linear or polynomial models there is a shortcut for LOOCV: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3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F81879-E1A2-40CA-96FF-818B03BD2D21}"/>
                  </a:ext>
                </a:extLst>
              </p:cNvPr>
              <p:cNvSpPr txBox="1"/>
              <p:nvPr/>
            </p:nvSpPr>
            <p:spPr>
              <a:xfrm>
                <a:off x="3160719" y="4472717"/>
                <a:ext cx="2218877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𝐿𝑂𝑂𝐶𝑉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F81879-E1A2-40CA-96FF-818B03BD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719" y="4472717"/>
                <a:ext cx="2218877" cy="574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9674C85F-9E8B-4430-BB15-F48A51B1C2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733" y="5188195"/>
                <a:ext cx="6861393" cy="71687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is the leverage of observation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𝑖</m:t>
                    </m:r>
                  </m:oMath>
                </a14:m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9674C85F-9E8B-4430-BB15-F48A51B1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33" y="5188195"/>
                <a:ext cx="6861393" cy="716872"/>
              </a:xfrm>
              <a:prstGeom prst="rect">
                <a:avLst/>
              </a:prstGeom>
              <a:blipFill>
                <a:blip r:embed="rId4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29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rgbClr val="FF0098"/>
                </a:solidFill>
                <a:latin typeface="Museo 500" panose="02000000000000000000" pitchFamily="2" charset="77"/>
              </a:rPr>
              <a:t>k</a:t>
            </a:r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-fold cross-validation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Compromise between validation set and LOOCV is 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-fold cross-validation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divide the dataset into 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 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different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folds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Usually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=5 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=10</m:t>
                    </m:r>
                  </m:oMath>
                </a14:m>
                <a:endParaRPr lang="en-GB" sz="1600" i="1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then estimate the model 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𝑑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−1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folds and use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𝑘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fold</a:t>
                </a:r>
                <a:r>
                  <a:rPr lang="en-GB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as test dataset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313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F81879-E1A2-40CA-96FF-818B03BD2D21}"/>
                  </a:ext>
                </a:extLst>
              </p:cNvPr>
              <p:cNvSpPr txBox="1"/>
              <p:nvPr/>
            </p:nvSpPr>
            <p:spPr>
              <a:xfrm>
                <a:off x="2503771" y="3666478"/>
                <a:ext cx="3053650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𝑀𝑆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F81879-E1A2-40CA-96FF-818B03BD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71" y="3666478"/>
                <a:ext cx="3053650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75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rgbClr val="FF0098"/>
                </a:solidFill>
                <a:latin typeface="Museo 500" panose="02000000000000000000" pitchFamily="2" charset="77"/>
              </a:rPr>
              <a:t>k</a:t>
            </a:r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-fold cross-validation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FB05D-3D7C-475A-AF48-818C8A23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52562"/>
            <a:ext cx="80200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rgbClr val="FF0098"/>
                </a:solidFill>
                <a:latin typeface="Museo 500" panose="02000000000000000000" pitchFamily="2" charset="77"/>
              </a:rPr>
              <a:t>k</a:t>
            </a:r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-fold cross-validation v. LOOCV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6493649" y="4748015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180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967232" y="4623725"/>
            <a:ext cx="7404411" cy="9676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error rates, but 10-fold CV is much faster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CBA1D-944D-448C-942F-47BFB793D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6" y="997133"/>
            <a:ext cx="8625025" cy="36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8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Variance-bias tradeoff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LOOCV and </a:t>
                </a:r>
                <a:r>
                  <a:rPr lang="en-GB" sz="20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-fold CV lead to </a:t>
                </a:r>
                <a:r>
                  <a:rPr lang="en-GB" sz="20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estimates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of the test error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LOOCV has almost no bias, </a:t>
                </a:r>
                <a:r>
                  <a:rPr lang="en-GB" sz="20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-fold CV has small bias (since not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−1</m:t>
                    </m:r>
                  </m:oMath>
                </a14:m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but 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𝑘</m:t>
                        </m:r>
                        <m:r>
                          <a:rPr lang="en-GB" sz="20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−1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𝑘</m:t>
                        </m:r>
                        <m:r>
                          <a:rPr lang="en-GB" sz="20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𝑛</m:t>
                        </m:r>
                      </m:den>
                    </m:f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observations used for estimation)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But, LOOCV has higher variance since all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data subsets are highly similar and hence the estimates are more highly correlated than in </a:t>
                </a:r>
                <a:r>
                  <a:rPr lang="en-GB" sz="20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-fold CV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Variance-bias </a:t>
                </a:r>
                <a:r>
                  <a:rPr lang="en-GB" sz="2000" dirty="0" err="1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tradeoff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We usually rely on </a:t>
                </a:r>
                <a:r>
                  <a:rPr lang="en-GB" sz="20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</a:t>
                </a:r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-fold for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=5</m:t>
                    </m:r>
                  </m:oMath>
                </a14:m>
                <a:r>
                  <a:rPr lang="en-GB" sz="20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  <m:r>
                      <a:rPr lang="en-GB" sz="20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=10</m:t>
                    </m:r>
                  </m:oMath>
                </a14:m>
                <a:endParaRPr lang="en-GB" sz="20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705" r="-784" b="-10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94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CV the solution to all our problems?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CV often works very well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However, CV requires that folds are independent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This can lead to problems in hierarchical data where observations are cross-nested and in time series data where observations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are not independent from observations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𝑡</m:t>
                    </m:r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−1</m:t>
                    </m:r>
                  </m:oMath>
                </a14:m>
                <a:endParaRPr lang="en-GB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One alternative or complementary approach is model averaging, e.g. using Ensemble Bayesian Model Averaging or Stacking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4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76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Regularization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020931"/>
            <a:ext cx="7777707" cy="4012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Ridge Regression &amp; Lasso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fit a model on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predictors using a technique that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constrains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regularizes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coefficient estimates, or equivalently, that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shrinks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coefficient estimates towards 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is an empirical finding, that shrinking coefficient estimates can significantly reduce variance</a:t>
            </a:r>
          </a:p>
        </p:txBody>
      </p:sp>
    </p:spTree>
    <p:extLst>
      <p:ext uri="{BB962C8B-B14F-4D97-AF65-F5344CB8AC3E}">
        <p14:creationId xmlns:p14="http://schemas.microsoft.com/office/powerpoint/2010/main" val="2127218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Regularization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Recall that the least squares fitting procedure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 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,…,</m:t>
                    </m:r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using the parameter values that minimize: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80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𝑅𝑆𝑆</m:t>
                          </m:r>
                        </m:e>
                      </m:nary>
                    </m:oMath>
                  </m:oMathPara>
                </a14:m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other words, it minimizes the sum of the squared prediction errors (OLS -&gt; ordinary least squares)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contrast, the regularization approach minimizes: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𝜆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𝑅𝑆𝑆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𝜆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≥0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is a tuning parameter, to estimated separately  </a:t>
                </a:r>
              </a:p>
              <a:p>
                <a:pPr>
                  <a:lnSpc>
                    <a:spcPct val="150000"/>
                  </a:lnSpc>
                </a:pPr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20931"/>
                <a:ext cx="7777707" cy="4012708"/>
              </a:xfrm>
              <a:prstGeom prst="rect">
                <a:avLst/>
              </a:prstGeom>
              <a:blipFill>
                <a:blip r:embed="rId2"/>
                <a:stretch>
                  <a:fillRect l="-313" b="-176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0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1804-522E-3D44-A66C-DB474A0ABEBE}"/>
              </a:ext>
            </a:extLst>
          </p:cNvPr>
          <p:cNvSpPr txBox="1">
            <a:spLocks/>
          </p:cNvSpPr>
          <p:nvPr/>
        </p:nvSpPr>
        <p:spPr>
          <a:xfrm>
            <a:off x="540672" y="1294278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Introduction to the session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B5A615-EF9A-1A49-B444-F25EED41C89A}"/>
              </a:ext>
            </a:extLst>
          </p:cNvPr>
          <p:cNvSpPr txBox="1">
            <a:spLocks/>
          </p:cNvSpPr>
          <p:nvPr/>
        </p:nvSpPr>
        <p:spPr>
          <a:xfrm>
            <a:off x="607623" y="2004095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139BE9-3B86-4E69-B4F8-17B1562620F5}"/>
              </a:ext>
            </a:extLst>
          </p:cNvPr>
          <p:cNvSpPr txBox="1">
            <a:spLocks/>
          </p:cNvSpPr>
          <p:nvPr/>
        </p:nvSpPr>
        <p:spPr>
          <a:xfrm>
            <a:off x="693072" y="21354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the hands-on session visit the following web page: 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https://esrc-blg.github.io/ml101</a:t>
            </a:r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25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Ridge regression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Ridge regression minimizes the following expression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180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GB" sz="18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8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Different values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lead to different model predictions (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is a tuning parameter)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is large, estimates get pushed towards 0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is 0, ridge regression and OLS are identical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can find an optimal value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by relying on cross-validation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25BE7737-9F51-40D6-ADCE-CD5118FCC02E}"/>
              </a:ext>
            </a:extLst>
          </p:cNvPr>
          <p:cNvSpPr/>
          <p:nvPr/>
        </p:nvSpPr>
        <p:spPr>
          <a:xfrm rot="16200000">
            <a:off x="3553290" y="1653466"/>
            <a:ext cx="213065" cy="2232735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CEBDF-9C6D-40B2-874F-4229633A5B64}"/>
              </a:ext>
            </a:extLst>
          </p:cNvPr>
          <p:cNvSpPr txBox="1"/>
          <p:nvPr/>
        </p:nvSpPr>
        <p:spPr>
          <a:xfrm>
            <a:off x="2543454" y="3016108"/>
            <a:ext cx="235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Standard OLS estimate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4D313C7-8E84-4AA2-9ED7-EABC5B0CE7C0}"/>
              </a:ext>
            </a:extLst>
          </p:cNvPr>
          <p:cNvSpPr/>
          <p:nvPr/>
        </p:nvSpPr>
        <p:spPr>
          <a:xfrm rot="16200000">
            <a:off x="5488434" y="2088286"/>
            <a:ext cx="213068" cy="1363091"/>
          </a:xfrm>
          <a:prstGeom prst="leftBrace">
            <a:avLst>
              <a:gd name="adj1" fmla="val 8333"/>
              <a:gd name="adj2" fmla="val 48582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388CF-25C6-4319-B4B5-242B8B645306}"/>
              </a:ext>
            </a:extLst>
          </p:cNvPr>
          <p:cNvSpPr txBox="1"/>
          <p:nvPr/>
        </p:nvSpPr>
        <p:spPr>
          <a:xfrm>
            <a:off x="5140612" y="3016107"/>
            <a:ext cx="184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penalty</a:t>
            </a:r>
          </a:p>
        </p:txBody>
      </p:sp>
    </p:spTree>
    <p:extLst>
      <p:ext uri="{BB962C8B-B14F-4D97-AF65-F5344CB8AC3E}">
        <p14:creationId xmlns:p14="http://schemas.microsoft.com/office/powerpoint/2010/main" val="1279696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Ridge regression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Shrinkage not applied to model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𝛽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model estimate for conditional mean should be un-shrunk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Ridge regression is an example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ℓ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regularization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ℓ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GB" sz="1600" b="0" i="1" dirty="0">
                  <a:solidFill>
                    <a:srgbClr val="5B677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ℓ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𝐽</m:t>
                        </m:r>
                      </m:sup>
                      <m:e>
                        <m:sSubSup>
                          <m:sSubSupPr>
                            <m:ctrlPr>
                              <a:rPr lang="en-GB" sz="160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274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Ridge regression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least squares coefficients are scale equivariant: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by a constant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simply leads a scaling of the least coefficients by the factor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1/</m:t>
                    </m:r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 In other words, regardless of how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e>
                      <m:sup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predictor is scaled,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remains the same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By contrast, the ridge regression coefficient estimates can change substantially when multiplying a given predictor by a constant, due to the penalty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Therefore, the predictors must first be </a:t>
                </a:r>
                <a:r>
                  <a:rPr lang="en-GB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standardized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before performing </a:t>
                </a:r>
                <a:r>
                  <a:rPr lang="en-GB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ridge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(this also applies to the </a:t>
                </a:r>
                <a:r>
                  <a:rPr lang="en-GB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Lasso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160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GB" sz="1600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GB" sz="1600" b="0" i="1" smtClean="0">
                                              <a:solidFill>
                                                <a:srgbClr val="5B677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b="0" i="1" smtClean="0">
                                              <a:solidFill>
                                                <a:srgbClr val="5B677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sz="1600" b="0" i="1" smtClean="0">
                                          <a:solidFill>
                                            <a:srgbClr val="5B6770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GB" sz="1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 r="-1097" b="-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090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Ridge regression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OLS (linear regression) 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𝑝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predictors has low bias (full information of all predictor variables is used)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ridge, predictors are shrunk (depending on the size of the penalty – think of it like a budget constraint)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Thereby, ridge </a:t>
                </a:r>
                <a:r>
                  <a:rPr lang="en-GB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reduces variance</a:t>
                </a: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at the cost of </a:t>
                </a:r>
                <a:r>
                  <a:rPr lang="en-GB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increased bias</a:t>
                </a: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508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The Lasso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disadvantage of ridge regression is that all predictors are included in the final model (unlike for instance in best subset selection)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Lasso uses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ℓ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norm to overcome this problem – depending on the size of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𝜆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predictors with less predictive power may be shrunk to exactly zero (excluded)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 r="-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57B0-1615-4415-BDD3-A684527C396D}"/>
                  </a:ext>
                </a:extLst>
              </p:cNvPr>
              <p:cNvSpPr/>
              <p:nvPr/>
            </p:nvSpPr>
            <p:spPr>
              <a:xfrm>
                <a:off x="1352996" y="3183539"/>
                <a:ext cx="6145593" cy="1307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𝐽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5B677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  <m:r>
                                <a:rPr lang="en-GB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  <m:r>
                        <a:rPr lang="en-GB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𝑅𝑆𝑆</m:t>
                      </m:r>
                      <m:r>
                        <a:rPr lang="en-GB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5B677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𝐽</m:t>
                          </m:r>
                        </m:sup>
                        <m:e>
                          <m: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5B677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5B677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6257B0-1615-4415-BDD3-A684527C3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96" y="3183539"/>
                <a:ext cx="6145593" cy="13076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785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Lasso v Ridge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Lasso: Least absolute shrinkage and selection operator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Ridge regression includes all variables, Lass will set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solidFill>
                                  <a:srgbClr val="5B677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=0</m:t>
                    </m:r>
                  </m:oMath>
                </a14:m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hence it is also a selection estimator (models are easier to interpret)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Combines subset selection and regularization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Which is better?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If DGP has many equally relevant predictors, ridge will be better suited for prediction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If some variables are highly correlated, Lasso  helps with feature (variable) selection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038687"/>
                <a:ext cx="7777707" cy="4483224"/>
              </a:xfrm>
              <a:prstGeom prst="rect">
                <a:avLst/>
              </a:prstGeom>
              <a:blipFill>
                <a:blip r:embed="rId2"/>
                <a:stretch>
                  <a:fillRect l="-3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6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Tree based models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736412" y="2201661"/>
            <a:ext cx="8043603" cy="25834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Bagging/Random forests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3302571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Tree-based methods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020931"/>
            <a:ext cx="7777707" cy="4012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stratify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segment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predictor space into a number of regions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Since a set of splitting rules used to segment the predictor space can be summarised in a tree, these types of approaches are also known as </a:t>
            </a:r>
            <a:r>
              <a:rPr lang="en-GB" sz="1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decision-tree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2964510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Pros and Cons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020931"/>
            <a:ext cx="7777707" cy="4012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Tree-based methods are simple and useful for interpretation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However, they typically are not competitive with the best supervised learning approaches in terms of prediction 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Extensions such as </a:t>
            </a:r>
            <a:r>
              <a:rPr lang="en-GB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bagging</a:t>
            </a: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forests</a:t>
            </a: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GB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boosting</a:t>
            </a: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very competitive. These methods grow multiple trees (ensembles) which are then combined to yield a single consensus prediction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Combining a large number of trees can often result in dramatic improvements in prediction accuracy, at the expense of some loss in ease of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60059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The basics of decision trees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970842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trees can be applied to both regression and classification problems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first consider regression and then move to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1625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D3199E-89A0-484B-ADAB-C159693D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41" y="852256"/>
            <a:ext cx="5606256" cy="51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25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Baseball salary data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509203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predict hitters logged salary based on the number of years played in major leagues and number of hits in previous year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 a tree’s node a condition is defined (e.g. Years &lt; 4.5). At the left branch the condition is fulfilled and at the right branch the condition is not fulfilled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following tree has 3 terminal nodes or leaves and the number in each leaf is the mean of the response for the observations that fall there</a:t>
            </a:r>
          </a:p>
        </p:txBody>
      </p:sp>
    </p:spTree>
    <p:extLst>
      <p:ext uri="{BB962C8B-B14F-4D97-AF65-F5344CB8AC3E}">
        <p14:creationId xmlns:p14="http://schemas.microsoft.com/office/powerpoint/2010/main" val="3777721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Baseball salary data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E1754-DF5C-4378-9AE9-B00D23D5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22" y="895228"/>
            <a:ext cx="4618120" cy="4397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ABA25-D192-4512-B403-F28B1A3666B0}"/>
              </a:ext>
            </a:extLst>
          </p:cNvPr>
          <p:cNvSpPr txBox="1"/>
          <p:nvPr/>
        </p:nvSpPr>
        <p:spPr>
          <a:xfrm>
            <a:off x="6227319" y="5511495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 et al. 2013: 304</a:t>
            </a:r>
          </a:p>
        </p:txBody>
      </p:sp>
    </p:spTree>
    <p:extLst>
      <p:ext uri="{BB962C8B-B14F-4D97-AF65-F5344CB8AC3E}">
        <p14:creationId xmlns:p14="http://schemas.microsoft.com/office/powerpoint/2010/main" val="2317194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rgbClr val="FF0098"/>
                </a:solidFill>
                <a:latin typeface="Museo 500" panose="02000000000000000000" pitchFamily="2" charset="77"/>
              </a:rPr>
              <a:t>Results</a:t>
            </a:r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921C2-70C6-4665-BF1E-CC32C22E74CC}"/>
              </a:ext>
            </a:extLst>
          </p:cNvPr>
          <p:cNvSpPr txBox="1"/>
          <p:nvPr/>
        </p:nvSpPr>
        <p:spPr>
          <a:xfrm>
            <a:off x="5707474" y="4004441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Hastie et al. 2008: 305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535" y="4004441"/>
                <a:ext cx="7404411" cy="96766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Tree stratifies players into regions of the predictor space: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𝑋</m:t>
                        </m:r>
                      </m:e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𝑌𝑒𝑎𝑟𝑠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&lt;4.5</m:t>
                        </m:r>
                      </m:e>
                    </m:d>
                  </m:oMath>
                </a14:m>
                <a:endParaRPr lang="en-GB" sz="1600" b="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𝑋</m:t>
                        </m:r>
                      </m:e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𝑌𝑒𝑎𝑟𝑠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4.5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, 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𝐻𝑖𝑡𝑠</m:t>
                        </m:r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&lt;117.5</m:t>
                        </m:r>
                      </m:e>
                    </m:d>
                  </m:oMath>
                </a14:m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3</m:t>
                        </m:r>
                      </m:sub>
                    </m:sSub>
                    <m:r>
                      <a:rPr lang="en-GB" sz="16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𝑋</m:t>
                        </m:r>
                      </m:e>
                      <m:e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𝑌𝑒𝑎𝑟𝑠</m:t>
                        </m:r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&gt;4.5, </m:t>
                        </m:r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𝐻𝑖𝑡𝑠</m:t>
                        </m:r>
                        <m:r>
                          <a:rPr lang="en-GB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≥</m:t>
                        </m:r>
                        <m:r>
                          <a:rPr lang="en-GB" sz="16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117.5</m:t>
                        </m:r>
                      </m:e>
                    </m:d>
                  </m:oMath>
                </a14:m>
                <a:endParaRPr lang="en-GB" sz="16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35" y="4004441"/>
                <a:ext cx="7404411" cy="967667"/>
              </a:xfrm>
              <a:prstGeom prst="rect">
                <a:avLst/>
              </a:prstGeom>
              <a:blipFill>
                <a:blip r:embed="rId2"/>
                <a:stretch>
                  <a:fillRect l="-329" b="-1050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2E0174-AAC7-4566-920F-CD9F0E64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90" y="895228"/>
            <a:ext cx="4029443" cy="34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80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Tree terminology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819921"/>
                <a:ext cx="7777707" cy="2408069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regions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  <m: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are known as terminal nodes or </a:t>
                </a:r>
                <a:r>
                  <a:rPr lang="en-GB" sz="1800" dirty="0" err="1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leafes</a:t>
                </a:r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Decision trees are typically drawn upside down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points where the predictor space is split are referred to as internal nodes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the baseball example, the internal nodes are indicated by the text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𝑌𝑒𝑎𝑟𝑠</m:t>
                    </m:r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&lt;4.5</m:t>
                    </m:r>
                  </m:oMath>
                </a14:m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𝐻𝑖𝑡𝑠</m:t>
                    </m:r>
                    <m:r>
                      <a:rPr lang="en-GB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&lt;</m:t>
                    </m:r>
                    <m:r>
                      <a:rPr lang="en-GB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117.5</m:t>
                    </m:r>
                  </m:oMath>
                </a14:m>
                <a:endParaRPr lang="en-GB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819921"/>
                <a:ext cx="7777707" cy="2408069"/>
              </a:xfrm>
              <a:prstGeom prst="rect">
                <a:avLst/>
              </a:prstGeom>
              <a:blipFill>
                <a:blip r:embed="rId2"/>
                <a:stretch>
                  <a:fillRect l="-470" r="-1097" b="-8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131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Interpretation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819921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Years 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the most important factor; players with less experience earn less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less experienced players, the number of </a:t>
            </a: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Hits</a:t>
            </a: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the previous year does not make a difference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 players who have been in the major leagues for five or more years, earn more when they hit more than 117.5 hits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i="1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this might be an over-simplification, the interpretation is clear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i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53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Pruning a tree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819921"/>
                <a:ext cx="7777707" cy="2408069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Trees are prone to over-fitting leading to poor test set performance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 smaller tree with fewer splits might lead to lower variance and better ease of interpretation at the cost of some bias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cost-complexity pruning, we grow a full tree and then remove splits that add the smallest improvement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The tuning parameter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𝛼</m:t>
                    </m:r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controls the </a:t>
                </a:r>
                <a:r>
                  <a:rPr lang="en-GB" sz="1800" dirty="0" err="1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tradeoff</a:t>
                </a: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between a subtree’s complexity and its fit to the training data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select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𝛼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in cross-validation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819921"/>
                <a:ext cx="7777707" cy="2408069"/>
              </a:xfrm>
              <a:prstGeom prst="rect">
                <a:avLst/>
              </a:prstGeom>
              <a:blipFill>
                <a:blip r:embed="rId2"/>
                <a:stretch>
                  <a:fillRect l="-470" b="-59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420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Trees v linear models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4970694"/>
            <a:ext cx="7777707" cy="9920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row: True linear boundary; bottom row: True non-linear boundary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 column: linear model; right column: tree-based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E0AAD-E2AB-45B4-820F-810DF4C6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90" y="895228"/>
            <a:ext cx="4246160" cy="4146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5EE27-525B-40A4-A76F-F0A8A5581AE7}"/>
              </a:ext>
            </a:extLst>
          </p:cNvPr>
          <p:cNvSpPr txBox="1"/>
          <p:nvPr/>
        </p:nvSpPr>
        <p:spPr>
          <a:xfrm>
            <a:off x="5798885" y="4551891"/>
            <a:ext cx="329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Hastie et al. 2008: 315</a:t>
            </a:r>
          </a:p>
        </p:txBody>
      </p:sp>
    </p:spTree>
    <p:extLst>
      <p:ext uri="{BB962C8B-B14F-4D97-AF65-F5344CB8AC3E}">
        <p14:creationId xmlns:p14="http://schemas.microsoft.com/office/powerpoint/2010/main" val="2664113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Bagging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27" y="1171851"/>
                <a:ext cx="7777707" cy="2408069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Bootstrap aggregation, or bagging, is a general-purpose procedure for reducing the variance of a statistical learning method; it is particularly often used with trees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Given a set of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independent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𝑍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,…,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𝑍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each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the variance of  the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𝑍</m:t>
                        </m:r>
                      </m:e>
                    </m:acc>
                  </m:oMath>
                </a14:m>
                <a:r>
                  <a:rPr lang="en-GB" sz="18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of the observations 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18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8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/</m:t>
                    </m:r>
                    <m:r>
                      <a:rPr lang="en-GB" sz="1800" b="0" i="1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𝑛</m:t>
                    </m:r>
                  </m:oMath>
                </a14:m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words, </a:t>
                </a:r>
                <a:r>
                  <a:rPr lang="en-GB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averaging a set of observations reduces variance</a:t>
                </a:r>
                <a:r>
                  <a:rPr lang="en-GB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 That approach is not typical because we generally do not have access to multiple training sets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sz="18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02586BC-E7E7-4FE6-A2D7-AC0287CDB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27" y="1171851"/>
                <a:ext cx="7777707" cy="2408069"/>
              </a:xfrm>
              <a:prstGeom prst="rect">
                <a:avLst/>
              </a:prstGeom>
              <a:blipFill>
                <a:blip r:embed="rId2"/>
                <a:stretch>
                  <a:fillRect l="-470" r="-1176" b="-59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471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Bagging 2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452327" y="1171851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Instead, we can bootstrap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Bootstrapping means repeatedly sampling from a sampling with replacement where the sample has the same size as the data it is sampled from (hence the need for sampling with replacement)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this approach, we generate a large number of bootstrapped datasets and at fit a tree to each of them. Then we average over all the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72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Out-of-bag (OOB) estimation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523349" y="1580224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turns out that we get the test error for free in bagging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tree uses on average 2/3 of the observations; the remaining 1/3 are the out-of-bag (OOB) observations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any observation i, we can use the predictions from the trees in which that observations was OOB and then average over the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206F0-2844-411E-A97A-6F49A120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731"/>
            <a:ext cx="9144000" cy="3893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8E7DC6-87E7-45CF-98EE-242E54E9B6D5}"/>
              </a:ext>
            </a:extLst>
          </p:cNvPr>
          <p:cNvSpPr txBox="1">
            <a:spLocks/>
          </p:cNvSpPr>
          <p:nvPr/>
        </p:nvSpPr>
        <p:spPr>
          <a:xfrm>
            <a:off x="540672" y="932313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Reality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081F2-3452-4BF6-BD97-4635B39C9FE6}"/>
              </a:ext>
            </a:extLst>
          </p:cNvPr>
          <p:cNvSpPr txBox="1"/>
          <p:nvPr/>
        </p:nvSpPr>
        <p:spPr>
          <a:xfrm>
            <a:off x="390617" y="5385269"/>
            <a:ext cx="826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Source: </a:t>
            </a:r>
            <a:r>
              <a:rPr lang="en-GB" sz="1600" dirty="0">
                <a:hlinkClick r:id="rId3"/>
              </a:rPr>
              <a:t>https://www.forbes.com/sites/gilpress/2016/03/23/data-preparation-most-time-consuming-least-enjoyable-data-science-task-survey-says/#4a79a76c7f75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93045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Random Forests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523349" y="1580224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forests (RF) is bagging with a small tweak that decorrelates trees and thereby reduces variance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RF each time a split is made in a tree only a subset of the predictor space is considered for the split where the subset is chosen at random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number of predictors to consider is a tuning parameter which we could pick using cross-validation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practice, the number of predictors considered is usually the square root of the number of predictors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54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2200796" y="30413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Boosting</a:t>
            </a:r>
          </a:p>
          <a:p>
            <a:endParaRPr lang="en-US" sz="2800" dirty="0">
              <a:solidFill>
                <a:srgbClr val="FF0098"/>
              </a:solidFill>
              <a:latin typeface="Museo 500" panose="02000000000000000000" pitchFamily="2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586BC-E7E7-4FE6-A2D7-AC0287CDBE2A}"/>
              </a:ext>
            </a:extLst>
          </p:cNvPr>
          <p:cNvSpPr txBox="1">
            <a:spLocks/>
          </p:cNvSpPr>
          <p:nvPr/>
        </p:nvSpPr>
        <p:spPr>
          <a:xfrm>
            <a:off x="523349" y="1580224"/>
            <a:ext cx="7777707" cy="24080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bagging, boosting is a general 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Boosting is similar to bagging except that trees are grown sequentially; each tree uses information from the previously grown trees (it is essentially grown on the residuals of the model)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 new tree’s contribution is discounted by a learning rate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learning rate is a tuning parameter, as is the number of trees to grow, and the number of splits in each 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Essentially boosting is an ensemble of sparse trees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68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8AE4-29B2-0D4C-9C87-4F375D81345C}"/>
              </a:ext>
            </a:extLst>
          </p:cNvPr>
          <p:cNvSpPr txBox="1">
            <a:spLocks/>
          </p:cNvSpPr>
          <p:nvPr/>
        </p:nvSpPr>
        <p:spPr>
          <a:xfrm>
            <a:off x="540672" y="1294278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98"/>
                </a:solidFill>
                <a:latin typeface="Museo 500" panose="02000000000000000000" pitchFamily="2" charset="77"/>
              </a:rPr>
              <a:t>Thank you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6054" y="3146155"/>
            <a:ext cx="42930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 in the conversation online: </a:t>
            </a:r>
          </a:p>
          <a:p>
            <a:pPr algn="r"/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</a:t>
            </a:r>
            <a:r>
              <a:rPr lang="en-GB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BLGDataResearch</a:t>
            </a:r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#Data2Life </a:t>
            </a:r>
          </a:p>
          <a:p>
            <a:pPr algn="r"/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LinkedIn: ESRC Business and Local Government Data Research Centre</a:t>
            </a:r>
          </a:p>
          <a:p>
            <a:pPr algn="r"/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YouTube: ESRC Business and Local Government Data Research Centre</a:t>
            </a:r>
          </a:p>
          <a:p>
            <a:pPr algn="r"/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</a:t>
            </a:r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BLGDataResearch@essex.ac.uk</a:t>
            </a:r>
            <a:r>
              <a:rPr lang="en-GB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r"/>
            <a:endParaRPr lang="en-GB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634" y="4529578"/>
            <a:ext cx="322929" cy="3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labroo\Downloads\5a22d418c029b3.5299939815122319607871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077" y="3975383"/>
            <a:ext cx="325486" cy="3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labroo\Desktop\Twitter_Logo_WhiteOnImage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282E35">
                  <a:alpha val="14902"/>
                </a:srgbClr>
              </a:clrFrom>
              <a:clrTo>
                <a:srgbClr val="282E35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418" y="3487161"/>
            <a:ext cx="370113" cy="37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98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Machine/Statistical Learning Problems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E.g. heart attacks on the basis of demographic and clinical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Classify an  email into: spam – not spam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Identify the numbers in handwritten post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Identify the best model to predict turnout and vote choice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Prediction: Find the best predictors for income among demographic variables in a survey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 causality is coming back in current ML research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67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Supervised Learning (Outcome is known)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671" y="1544714"/>
                <a:ext cx="8026279" cy="4234561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rgbClr val="DD485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 outcome measurement </a:t>
                </a:r>
                <a:r>
                  <a:rPr lang="en-US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Y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(aka dependent variable, response, target, left-hand side variable)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Vector of </a:t>
                </a:r>
                <a:r>
                  <a:rPr lang="en-US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 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predictor measurements </a:t>
                </a:r>
                <a:r>
                  <a:rPr lang="en-US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(aka inputs, regressors, covariates, features, independent variables, right-hand side variables)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the </a:t>
                </a:r>
                <a:r>
                  <a:rPr lang="en-US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regression problem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Y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takes values in a finite unordered set (e.g. price, blood pressure…)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 the </a:t>
                </a:r>
                <a:r>
                  <a:rPr lang="en-US" sz="16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classification problem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:r>
                  <a:rPr lang="en-US" sz="1600" i="1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Y</a:t>
                </a: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takes values in a finite, unordered set (survived/died, digit 0-9, cancer class of tissue sample).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 have training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𝑁</m:t>
                        </m:r>
                      </m:sub>
                    </m:sSub>
                    <m:r>
                      <a:rPr lang="en-GB" sz="1600" b="0" i="1" dirty="0" smtClean="0">
                        <a:solidFill>
                          <a:srgbClr val="5B677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 </m:t>
                    </m:r>
                    <m:sSub>
                      <m:sSubPr>
                        <m:ctrlP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rgbClr val="5B677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5B677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). These are observations (instances) of these measurements</a:t>
                </a:r>
                <a:endPara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US" sz="20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US" sz="2000" dirty="0">
                  <a:solidFill>
                    <a:srgbClr val="5B677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E241DD24-06FC-42D9-8CF7-B5B9A301B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71" y="1544714"/>
                <a:ext cx="8026279" cy="4234561"/>
              </a:xfrm>
              <a:prstGeom prst="rect">
                <a:avLst/>
              </a:prstGeom>
              <a:blipFill>
                <a:blip r:embed="rId2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3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9D0BC3-4D60-4496-9DF3-E9A3604C084E}"/>
              </a:ext>
            </a:extLst>
          </p:cNvPr>
          <p:cNvSpPr txBox="1">
            <a:spLocks/>
          </p:cNvSpPr>
          <p:nvPr/>
        </p:nvSpPr>
        <p:spPr>
          <a:xfrm>
            <a:off x="540672" y="818600"/>
            <a:ext cx="7928754" cy="591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98"/>
                </a:solidFill>
                <a:latin typeface="Museo 500" panose="02000000000000000000" pitchFamily="2" charset="77"/>
              </a:rPr>
              <a:t>Objectives of supervised learning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DD24-06FC-42D9-8CF7-B5B9A301B042}"/>
              </a:ext>
            </a:extLst>
          </p:cNvPr>
          <p:cNvSpPr txBox="1">
            <a:spLocks/>
          </p:cNvSpPr>
          <p:nvPr/>
        </p:nvSpPr>
        <p:spPr>
          <a:xfrm>
            <a:off x="540671" y="1544714"/>
            <a:ext cx="8026279" cy="42345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DD485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the basis of the training data we would like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df</a:t>
            </a:r>
            <a:endParaRPr lang="en-US" sz="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Accurately predict unseen test cases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which inputs affect the outcome, and how (although here we are straying into the territory of causal inference)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 the quality of our predictions and inferences</a:t>
            </a: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3892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UKDS Colours">
      <a:dk1>
        <a:srgbClr val="000000"/>
      </a:dk1>
      <a:lt1>
        <a:srgbClr val="FFFFFF"/>
      </a:lt1>
      <a:dk2>
        <a:srgbClr val="455159"/>
      </a:dk2>
      <a:lt2>
        <a:srgbClr val="909A9F"/>
      </a:lt2>
      <a:accent1>
        <a:srgbClr val="E2E5E2"/>
      </a:accent1>
      <a:accent2>
        <a:srgbClr val="DD484F"/>
      </a:accent2>
      <a:accent3>
        <a:srgbClr val="F1AF29"/>
      </a:accent3>
      <a:accent4>
        <a:srgbClr val="BBCE33"/>
      </a:accent4>
      <a:accent5>
        <a:srgbClr val="00995F"/>
      </a:accent5>
      <a:accent6>
        <a:srgbClr val="00A8C7"/>
      </a:accent6>
      <a:hlink>
        <a:srgbClr val="255899"/>
      </a:hlink>
      <a:folHlink>
        <a:srgbClr val="5A297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A013B1-DCDC-594F-967E-95A33722EC3D}" vid="{9E532FEC-8D44-3343-A57A-810A6B1CC5B0}"/>
    </a:ext>
  </a:extLst>
</a:theme>
</file>

<file path=ppt/theme/theme2.xml><?xml version="1.0" encoding="utf-8"?>
<a:theme xmlns:a="http://schemas.openxmlformats.org/drawingml/2006/main" name="2_Custom Design">
  <a:themeElements>
    <a:clrScheme name="UKDS Colours">
      <a:dk1>
        <a:srgbClr val="000000"/>
      </a:dk1>
      <a:lt1>
        <a:srgbClr val="FFFFFF"/>
      </a:lt1>
      <a:dk2>
        <a:srgbClr val="455159"/>
      </a:dk2>
      <a:lt2>
        <a:srgbClr val="909A9F"/>
      </a:lt2>
      <a:accent1>
        <a:srgbClr val="E2E5E2"/>
      </a:accent1>
      <a:accent2>
        <a:srgbClr val="DD484F"/>
      </a:accent2>
      <a:accent3>
        <a:srgbClr val="F1AF29"/>
      </a:accent3>
      <a:accent4>
        <a:srgbClr val="BBCE33"/>
      </a:accent4>
      <a:accent5>
        <a:srgbClr val="00995F"/>
      </a:accent5>
      <a:accent6>
        <a:srgbClr val="00A8C7"/>
      </a:accent6>
      <a:hlink>
        <a:srgbClr val="255899"/>
      </a:hlink>
      <a:folHlink>
        <a:srgbClr val="5A297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8A013B1-DCDC-594F-967E-95A33722EC3D}" vid="{9E532FEC-8D44-3343-A57A-810A6B1CC5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5563</TotalTime>
  <Words>3147</Words>
  <Application>Microsoft Office PowerPoint</Application>
  <PresentationFormat>On-screen Show (4:3)</PresentationFormat>
  <Paragraphs>312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Museo 500</vt:lpstr>
      <vt:lpstr>Verdana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 Essex Studio Team</dc:creator>
  <cp:lastModifiedBy>Philipp Broniecki</cp:lastModifiedBy>
  <cp:revision>126</cp:revision>
  <dcterms:created xsi:type="dcterms:W3CDTF">2019-06-05T07:11:02Z</dcterms:created>
  <dcterms:modified xsi:type="dcterms:W3CDTF">2019-09-23T11:49:28Z</dcterms:modified>
</cp:coreProperties>
</file>